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53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05696"/>
    <a:srgbClr val="FF0066"/>
    <a:srgbClr val="F1700F"/>
    <a:srgbClr val="FFFF66"/>
    <a:srgbClr val="FFFFAB"/>
    <a:srgbClr val="E6EEF0"/>
    <a:srgbClr val="F29D16"/>
    <a:srgbClr val="AB2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444" autoAdjust="0"/>
  </p:normalViewPr>
  <p:slideViewPr>
    <p:cSldViewPr snapToGrid="0">
      <p:cViewPr varScale="1">
        <p:scale>
          <a:sx n="114" d="100"/>
          <a:sy n="114" d="100"/>
        </p:scale>
        <p:origin x="47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AD001-661E-4EE7-8C12-6B96D8A84840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7900C-8C80-433C-BEBF-926750D8D0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34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data your software will be manipulating will take various forms; these values are assigned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things called </a:t>
            </a:r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variables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which you can think of as a box that contains a single piece of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information, often a word or a number. The important thing is that the information in the box can be changed by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putting a new value into it;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7900C-8C80-433C-BEBF-926750D8D01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03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D7900C-8C80-433C-BEBF-926750D8D0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09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858555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85783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20540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445678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35310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55908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89801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959912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01956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16561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512311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28545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19535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4432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54745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7155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12377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62BFABD-B0BC-4DF0-B332-8E0254F6F926}" type="datetime1">
              <a:rPr lang="en-US" smtClean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2989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  <p:sldLayoutId id="2147484066" r:id="rId13"/>
    <p:sldLayoutId id="2147484067" r:id="rId14"/>
    <p:sldLayoutId id="2147484068" r:id="rId15"/>
    <p:sldLayoutId id="2147484069" r:id="rId16"/>
    <p:sldLayoutId id="2147484070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1688" y="2483141"/>
            <a:ext cx="8932528" cy="1577863"/>
          </a:xfrm>
          <a:ln w="3175">
            <a:noFill/>
          </a:ln>
        </p:spPr>
        <p:txBody>
          <a:bodyPr>
            <a:noAutofit/>
          </a:bodyPr>
          <a:lstStyle/>
          <a:p>
            <a:pPr algn="ctr"/>
            <a:r>
              <a:rPr lang="en-US" sz="4400" i="0" dirty="0">
                <a:solidFill>
                  <a:srgbClr val="FFC000"/>
                </a:solidFill>
                <a:latin typeface="Arial Black" panose="020B0A04020102020204" pitchFamily="34" charset="0"/>
              </a:rPr>
              <a:t>The </a:t>
            </a:r>
            <a:r>
              <a:rPr lang="en-US" sz="4400" dirty="0">
                <a:solidFill>
                  <a:srgbClr val="FFC000"/>
                </a:solidFill>
                <a:latin typeface="Arial Black" panose="020B0A04020102020204" pitchFamily="34" charset="0"/>
              </a:rPr>
              <a:t>lecture 1</a:t>
            </a:r>
            <a:br>
              <a:rPr lang="en-US" sz="4400" dirty="0">
                <a:solidFill>
                  <a:srgbClr val="FFC000"/>
                </a:solidFill>
                <a:latin typeface="Arial Black" panose="020B0A04020102020204" pitchFamily="34" charset="0"/>
              </a:rPr>
            </a:br>
            <a:r>
              <a:rPr lang="en-US" sz="4400" dirty="0">
                <a:solidFill>
                  <a:srgbClr val="FFC000"/>
                </a:solidFill>
                <a:latin typeface="Arial Black" panose="020B0A04020102020204" pitchFamily="34" charset="0"/>
              </a:rPr>
              <a:t>Introduction to python</a:t>
            </a:r>
            <a:endParaRPr lang="en-US" sz="4400" i="0" dirty="0">
              <a:solidFill>
                <a:srgbClr val="FFC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1391" y="5718884"/>
            <a:ext cx="2742931" cy="529516"/>
          </a:xfrm>
        </p:spPr>
        <p:txBody>
          <a:bodyPr/>
          <a:lstStyle/>
          <a:p>
            <a:pPr algn="l"/>
            <a:r>
              <a:rPr lang="en-US" b="1" dirty="0">
                <a:solidFill>
                  <a:srgbClr val="00B0F0"/>
                </a:solidFill>
              </a:rPr>
              <a:t>Vladislav </a:t>
            </a:r>
            <a:r>
              <a:rPr lang="en-US" b="1" dirty="0" err="1">
                <a:solidFill>
                  <a:srgbClr val="00B0F0"/>
                </a:solidFill>
              </a:rPr>
              <a:t>Karyukin</a:t>
            </a:r>
            <a:endParaRPr lang="en-US" b="1" dirty="0">
              <a:solidFill>
                <a:srgbClr val="00B0F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795754" y="0"/>
            <a:ext cx="3005808" cy="300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735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307722" y="1199134"/>
            <a:ext cx="3887788" cy="543877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Variable names must begin with either a letter or an underscore.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b="1" dirty="0">
                <a:solidFill>
                  <a:schemeClr val="tx1"/>
                </a:solidFill>
              </a:rPr>
              <a:t>Note: </a:t>
            </a:r>
            <a:r>
              <a:rPr lang="en-US" sz="2000" dirty="0">
                <a:solidFill>
                  <a:schemeClr val="tx1"/>
                </a:solidFill>
              </a:rPr>
              <a:t>they can contain numbers, they must not start with one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B0F0"/>
                </a:solidFill>
              </a:rPr>
              <a:t>strings</a:t>
            </a:r>
          </a:p>
          <a:p>
            <a:pPr marL="0" indent="0">
              <a:buNone/>
            </a:pPr>
            <a:r>
              <a:rPr lang="en-US" dirty="0">
                <a:solidFill>
                  <a:srgbClr val="9933FF"/>
                </a:solidFill>
              </a:rPr>
              <a:t>integers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9933FF"/>
                </a:solidFill>
              </a:rPr>
              <a:t>floating points</a:t>
            </a:r>
          </a:p>
          <a:p>
            <a:pPr marL="0" indent="0">
              <a:buNone/>
            </a:pPr>
            <a:r>
              <a:rPr lang="en-US" sz="2000" dirty="0" err="1">
                <a:solidFill>
                  <a:srgbClr val="FF0000"/>
                </a:solidFill>
              </a:rPr>
              <a:t>booleans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1273" y="1097931"/>
            <a:ext cx="7309935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Problem: Define different data types.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Users: Noushin Hajarolasvadi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System: GNU/Linux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Interface: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Pycharm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Functional Requirements: None.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User must be able to initialize and assign variables.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sz="240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endParaRPr lang="en-US" sz="2400" dirty="0">
              <a:solidFill>
                <a:schemeClr val="bg1"/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information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None</a:t>
            </a:r>
          </a:p>
          <a:p>
            <a:r>
              <a:rPr lang="en-US" dirty="0">
                <a:latin typeface="Consolas" panose="020B0609020204030204" pitchFamily="49" charset="0"/>
              </a:rPr>
              <a:t>number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0 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# number is an integer variable</a:t>
            </a:r>
          </a:p>
          <a:p>
            <a:r>
              <a:rPr lang="en-US" dirty="0" err="1">
                <a:latin typeface="Consolas" panose="020B0609020204030204" pitchFamily="49" charset="0"/>
              </a:rPr>
              <a:t>roll_width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1.4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/*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roll_width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 is a floating point variable */</a:t>
            </a:r>
          </a:p>
          <a:p>
            <a:r>
              <a:rPr lang="en-US" dirty="0" err="1">
                <a:latin typeface="Consolas" panose="020B0609020204030204" pitchFamily="49" charset="0"/>
              </a:rPr>
              <a:t>price_per_metre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5 </a:t>
            </a:r>
          </a:p>
          <a:p>
            <a:r>
              <a:rPr lang="en-US" dirty="0">
                <a:latin typeface="Consolas" panose="020B0609020204030204" pitchFamily="49" charset="0"/>
              </a:rPr>
              <a:t>filename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'data.txt'</a:t>
            </a:r>
          </a:p>
          <a:p>
            <a:r>
              <a:rPr lang="en-US" dirty="0">
                <a:latin typeface="Consolas" panose="020B0609020204030204" pitchFamily="49" charset="0"/>
              </a:rPr>
              <a:t>trace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</a:rPr>
              <a:t>False</a:t>
            </a:r>
          </a:p>
          <a:p>
            <a:r>
              <a:rPr lang="en-US" dirty="0">
                <a:latin typeface="Consolas" panose="020B0609020204030204" pitchFamily="49" charset="0"/>
              </a:rPr>
              <a:t>sentence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'this is a whole lot of nothing'</a:t>
            </a:r>
          </a:p>
          <a:p>
            <a:r>
              <a:rPr lang="en-US" dirty="0" err="1">
                <a:latin typeface="Consolas" panose="020B0609020204030204" pitchFamily="49" charset="0"/>
              </a:rPr>
              <a:t>total_price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roll_width</a:t>
            </a:r>
            <a:r>
              <a:rPr lang="en-US" dirty="0"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*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latin typeface="Consolas" panose="020B0609020204030204" pitchFamily="49" charset="0"/>
              </a:rPr>
              <a:t>price_per_metre</a:t>
            </a:r>
            <a:endParaRPr lang="en-US" dirty="0">
              <a:latin typeface="Consolas" panose="020B06090202040302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9412625" y="1353004"/>
            <a:ext cx="2218543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dynamic typing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654848" y="1129049"/>
            <a:ext cx="107578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4" name="Title 40"/>
          <p:cNvSpPr txBox="1">
            <a:spLocks/>
          </p:cNvSpPr>
          <p:nvPr/>
        </p:nvSpPr>
        <p:spPr>
          <a:xfrm>
            <a:off x="345426" y="153076"/>
            <a:ext cx="10757881" cy="10461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005696"/>
                </a:solidFill>
              </a:rPr>
              <a:t>Variables and Data Types</a:t>
            </a:r>
          </a:p>
        </p:txBody>
      </p:sp>
    </p:spTree>
    <p:extLst>
      <p:ext uri="{BB962C8B-B14F-4D97-AF65-F5344CB8AC3E}">
        <p14:creationId xmlns:p14="http://schemas.microsoft.com/office/powerpoint/2010/main" val="930160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340807" y="1198588"/>
            <a:ext cx="3548063" cy="542448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</a:rPr>
              <a:t>Once Python has decided what type a variable is, it will flag up a </a:t>
            </a:r>
            <a:r>
              <a:rPr lang="en-US" sz="2000" b="1" dirty="0" err="1">
                <a:solidFill>
                  <a:srgbClr val="FF0000"/>
                </a:solidFill>
              </a:rPr>
              <a:t>TypeError</a:t>
            </a:r>
            <a:r>
              <a:rPr lang="en-US" sz="2000" dirty="0">
                <a:solidFill>
                  <a:schemeClr val="tx1"/>
                </a:solidFill>
              </a:rPr>
              <a:t> if you try to perform an inappropriate operation on that data.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1358" y="1190613"/>
            <a:ext cx="78498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Problem: Try to add different data types.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Users: Noushin Hajarolasvadi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System: GNU/Linux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Interface: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Pycharm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Functional Requirements: None.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User must be able to initialize and assign variables.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7030A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3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'word'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trace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False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+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c</a:t>
            </a:r>
          </a:p>
          <a:p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Traceback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(most recent call last):</a:t>
            </a:r>
          </a:p>
          <a:p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File '&lt;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stdin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&gt;', line 1, in &lt;module&gt;</a:t>
            </a:r>
          </a:p>
          <a:p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TypeError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unsupported operand type(s) for +: '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int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 and '</a:t>
            </a:r>
            <a:r>
              <a:rPr lang="en-US" dirty="0" err="1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str</a:t>
            </a:r>
            <a:r>
              <a:rPr lang="en-US" dirty="0">
                <a:solidFill>
                  <a:srgbClr val="FF000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42407" y="153076"/>
            <a:ext cx="10859481" cy="1046136"/>
            <a:chOff x="553247" y="153076"/>
            <a:chExt cx="10859481" cy="1046136"/>
          </a:xfrm>
        </p:grpSpPr>
        <p:sp>
          <p:nvSpPr>
            <p:cNvPr id="13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Variables and Data Types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81140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42150" y="1212189"/>
            <a:ext cx="784985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Problem: Get a value from the user and display it.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User: Noushin Hajarolasvadi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Interface: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Pycharm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'Enter your name: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'Your name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name)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'and it has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\t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len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(name),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\t </a:t>
            </a:r>
            <a:r>
              <a:rPr lang="en-US" dirty="0" err="1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charachters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1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First Program</a:t>
              </a:r>
            </a:p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Hello World</a:t>
              </a: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3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/>
              <a:t>Get a value from the user and display it.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343" y="3925049"/>
            <a:ext cx="6439799" cy="275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30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84721" y="1129614"/>
            <a:ext cx="714644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Problem: try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differentoperators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Users: Noushin Hajarolasvadi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Interface: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Pycharm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9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10.5</a:t>
            </a:r>
          </a:p>
          <a:p>
            <a:endParaRPr lang="en-US" dirty="0">
              <a:solidFill>
                <a:srgbClr val="9933FF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'sum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'difference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 err="1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multiplciation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*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'division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/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'power is:'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, 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**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</a:t>
            </a:r>
          </a:p>
          <a:p>
            <a:endParaRPr lang="en-US" dirty="0"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53247" y="153076"/>
            <a:ext cx="10859481" cy="975973"/>
            <a:chOff x="553247" y="153076"/>
            <a:chExt cx="10859481" cy="975973"/>
          </a:xfrm>
        </p:grpSpPr>
        <p:sp>
          <p:nvSpPr>
            <p:cNvPr id="12" name="Title 40"/>
            <p:cNvSpPr txBox="1">
              <a:spLocks/>
            </p:cNvSpPr>
            <p:nvPr/>
          </p:nvSpPr>
          <p:spPr>
            <a:xfrm>
              <a:off x="553247" y="153076"/>
              <a:ext cx="10757881" cy="792863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Operators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4" name="Text Placeholder 3"/>
          <p:cNvSpPr txBox="1">
            <a:spLocks/>
          </p:cNvSpPr>
          <p:nvPr/>
        </p:nvSpPr>
        <p:spPr>
          <a:xfrm>
            <a:off x="560832" y="1129048"/>
            <a:ext cx="3548110" cy="56088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185621"/>
              </p:ext>
            </p:extLst>
          </p:nvPr>
        </p:nvGraphicFramePr>
        <p:xfrm>
          <a:off x="639972" y="1175686"/>
          <a:ext cx="3394358" cy="3235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7179">
                  <a:extLst>
                    <a:ext uri="{9D8B030D-6E8A-4147-A177-3AD203B41FA5}">
                      <a16:colId xmlns:a16="http://schemas.microsoft.com/office/drawing/2014/main" val="2761387175"/>
                    </a:ext>
                  </a:extLst>
                </a:gridCol>
                <a:gridCol w="1697179">
                  <a:extLst>
                    <a:ext uri="{9D8B030D-6E8A-4147-A177-3AD203B41FA5}">
                      <a16:colId xmlns:a16="http://schemas.microsoft.com/office/drawing/2014/main" val="3747856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Symbol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179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**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exponent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587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modolus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549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//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integer 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92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5380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multiplication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115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subtraction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567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addition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794474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3776076"/>
              </p:ext>
            </p:extLst>
          </p:nvPr>
        </p:nvGraphicFramePr>
        <p:xfrm>
          <a:off x="634722" y="4614439"/>
          <a:ext cx="3394358" cy="21234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97179">
                  <a:extLst>
                    <a:ext uri="{9D8B030D-6E8A-4147-A177-3AD203B41FA5}">
                      <a16:colId xmlns:a16="http://schemas.microsoft.com/office/drawing/2014/main" val="2761387175"/>
                    </a:ext>
                  </a:extLst>
                </a:gridCol>
                <a:gridCol w="1697179">
                  <a:extLst>
                    <a:ext uri="{9D8B030D-6E8A-4147-A177-3AD203B41FA5}">
                      <a16:colId xmlns:a16="http://schemas.microsoft.com/office/drawing/2014/main" val="37478562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Symbol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179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&gt;, &lt;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exponent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25871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&gt;=, &lt;=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modolus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5492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==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integer 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92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!=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division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538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533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397454" y="1129049"/>
            <a:ext cx="72229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Problem: apply all logical operators.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Users: Noushin Hajarolasvadi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System: GNU/Linux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Interface: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Pycharm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2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b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8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4</a:t>
            </a:r>
          </a:p>
          <a:p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d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6</a:t>
            </a:r>
          </a:p>
          <a:p>
            <a:endParaRPr lang="en-US" dirty="0"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((a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and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(c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d))</a:t>
            </a:r>
          </a:p>
          <a:p>
            <a:b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</a:br>
            <a:endParaRPr lang="en-US" dirty="0"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((a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&gt;=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b)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or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(c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d))</a:t>
            </a:r>
          </a:p>
          <a:p>
            <a:endParaRPr lang="en-US" dirty="0">
              <a:solidFill>
                <a:srgbClr val="FF0066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FF0066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not</a:t>
            </a:r>
            <a:r>
              <a:rPr lang="en-US" dirty="0">
                <a:latin typeface="Consolas" panose="020B0609020204030204" pitchFamily="49" charset="0"/>
                <a:cs typeface="Times New Roman" panose="02020603050405020304" pitchFamily="18" charset="0"/>
              </a:rPr>
              <a:t> a)</a:t>
            </a: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46553" y="4065390"/>
            <a:ext cx="77807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false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67594" y="4067890"/>
            <a:ext cx="68954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true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10504" y="4922092"/>
            <a:ext cx="785495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false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9256" y="4924592"/>
            <a:ext cx="689548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true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24875" y="5744742"/>
            <a:ext cx="871124" cy="369332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9933FF"/>
                </a:solidFill>
              </a:rPr>
              <a:t>false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6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Operators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8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/>
              <a:t>Logical operators: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solidFill>
                  <a:srgbClr val="FF0066"/>
                </a:solidFill>
              </a:rPr>
              <a:t> </a:t>
            </a:r>
            <a:r>
              <a:rPr lang="en-US" dirty="0"/>
              <a:t>(expression1)</a:t>
            </a:r>
            <a:r>
              <a:rPr lang="en-US" dirty="0">
                <a:solidFill>
                  <a:srgbClr val="FF0066"/>
                </a:solidFill>
              </a:rPr>
              <a:t> and</a:t>
            </a:r>
            <a:r>
              <a:rPr lang="en-US" dirty="0"/>
              <a:t> (expression2)</a:t>
            </a:r>
            <a:r>
              <a:rPr lang="en-US" dirty="0">
                <a:solidFill>
                  <a:srgbClr val="FF0066"/>
                </a:solidFill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/>
              <a:t>(expression1)</a:t>
            </a:r>
            <a:r>
              <a:rPr lang="en-US" dirty="0">
                <a:solidFill>
                  <a:srgbClr val="FF0066"/>
                </a:solidFill>
              </a:rPr>
              <a:t> or</a:t>
            </a:r>
            <a:r>
              <a:rPr lang="en-US" dirty="0"/>
              <a:t> (expression2)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solidFill>
                  <a:srgbClr val="FF0066"/>
                </a:solidFill>
              </a:rPr>
              <a:t>not</a:t>
            </a:r>
            <a:r>
              <a:rPr lang="en-US" dirty="0"/>
              <a:t> (expression2)</a:t>
            </a:r>
          </a:p>
          <a:p>
            <a:pPr algn="ctr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41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02959" y="1129049"/>
            <a:ext cx="78498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Problem: control the structure of the program by selection.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Users: Noushin Hajarolasvadi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System: GNU/Linux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Interface: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Pycharm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‘‘’ 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'Enter your name: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if </a:t>
            </a:r>
            <a:r>
              <a:rPr lang="en-US" dirty="0">
                <a:latin typeface="Consolas" panose="020B0609020204030204" pitchFamily="49" charset="0"/>
              </a:rPr>
              <a:t>name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'Alice'</a:t>
            </a:r>
            <a:r>
              <a:rPr lang="en-US" b="1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'Hi, Alice. '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else</a:t>
            </a:r>
            <a:r>
              <a:rPr lang="en-US" b="1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	print(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'Hello, stranger.'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)</a:t>
            </a:r>
            <a:endParaRPr lang="en-US" dirty="0">
              <a:solidFill>
                <a:srgbClr val="002060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bg1"/>
              </a:solidFill>
              <a:latin typeface="Consolas" panose="020B0609020204030204" pitchFamily="49" charset="0"/>
              <a:cs typeface="Times New Roman" panose="020206030504050203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Control Structures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/>
              <a:t>Get the name of the user and if his/her name is Alice, display the message 'Hi, Alice'. Otherwise, show the 'Hello, stranger. ' message </a:t>
            </a:r>
            <a:br>
              <a:rPr lang="en-US" dirty="0"/>
            </a:br>
            <a:endParaRPr lang="en-US" dirty="0"/>
          </a:p>
          <a:p>
            <a:pPr marL="548640" lvl="2" indent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00B050"/>
                </a:solidFill>
              </a:rPr>
              <a:t>if</a:t>
            </a:r>
            <a:r>
              <a:rPr lang="en-US" sz="2400" dirty="0"/>
              <a:t>(expression1)</a:t>
            </a:r>
            <a:r>
              <a:rPr lang="en-US" sz="2400" dirty="0">
                <a:solidFill>
                  <a:srgbClr val="00B050"/>
                </a:solidFill>
              </a:rPr>
              <a:t> 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  <a:br>
              <a:rPr lang="en-US" sz="2400" dirty="0"/>
            </a:br>
            <a:r>
              <a:rPr lang="en-US" sz="2400" dirty="0">
                <a:solidFill>
                  <a:srgbClr val="00B050"/>
                </a:solidFill>
              </a:rPr>
              <a:t>else: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grpSp>
        <p:nvGrpSpPr>
          <p:cNvPr id="25" name="Group 24"/>
          <p:cNvGrpSpPr/>
          <p:nvPr/>
        </p:nvGrpSpPr>
        <p:grpSpPr>
          <a:xfrm>
            <a:off x="4296059" y="3700318"/>
            <a:ext cx="3161754" cy="2364922"/>
            <a:chOff x="4308759" y="3408218"/>
            <a:chExt cx="2860973" cy="2281459"/>
          </a:xfrm>
        </p:grpSpPr>
        <p:grpSp>
          <p:nvGrpSpPr>
            <p:cNvPr id="24" name="Group 23"/>
            <p:cNvGrpSpPr/>
            <p:nvPr/>
          </p:nvGrpSpPr>
          <p:grpSpPr>
            <a:xfrm>
              <a:off x="4322618" y="3408218"/>
              <a:ext cx="429491" cy="235527"/>
              <a:chOff x="4322618" y="3408218"/>
              <a:chExt cx="429491" cy="235527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4322618" y="3408218"/>
                <a:ext cx="429491" cy="23552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Arrow Connector 13"/>
              <p:cNvCxnSpPr>
                <a:stCxn id="2" idx="1"/>
              </p:cNvCxnSpPr>
              <p:nvPr/>
            </p:nvCxnSpPr>
            <p:spPr>
              <a:xfrm>
                <a:off x="4322618" y="3525982"/>
                <a:ext cx="429491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Group 22"/>
            <p:cNvGrpSpPr/>
            <p:nvPr/>
          </p:nvGrpSpPr>
          <p:grpSpPr>
            <a:xfrm>
              <a:off x="4308759" y="3962404"/>
              <a:ext cx="443350" cy="235527"/>
              <a:chOff x="4308759" y="3962404"/>
              <a:chExt cx="443350" cy="235527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4322618" y="3962404"/>
                <a:ext cx="429491" cy="235527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5" name="Straight Arrow Connector 14"/>
              <p:cNvCxnSpPr/>
              <p:nvPr/>
            </p:nvCxnSpPr>
            <p:spPr>
              <a:xfrm>
                <a:off x="4308759" y="4080167"/>
                <a:ext cx="429491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xtBox 15"/>
            <p:cNvSpPr txBox="1"/>
            <p:nvPr/>
          </p:nvSpPr>
          <p:spPr>
            <a:xfrm>
              <a:off x="4322618" y="4981791"/>
              <a:ext cx="284711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00"/>
                  </a:solidFill>
                </a:rPr>
                <a:t>indentation</a:t>
              </a:r>
            </a:p>
          </p:txBody>
        </p:sp>
        <p:cxnSp>
          <p:nvCxnSpPr>
            <p:cNvPr id="18" name="Straight Arrow Connector 17"/>
            <p:cNvCxnSpPr>
              <a:stCxn id="13" idx="2"/>
            </p:cNvCxnSpPr>
            <p:nvPr/>
          </p:nvCxnSpPr>
          <p:spPr>
            <a:xfrm>
              <a:off x="4537364" y="4197931"/>
              <a:ext cx="1129145" cy="93626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4537363" y="3647323"/>
              <a:ext cx="1361212" cy="148686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837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97407" y="1446229"/>
            <a:ext cx="814884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Problem: control structure of the program.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Users: Noushin Hajarolasvadi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System: GNU/Linux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Interface: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Pycharm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latin typeface="Consolas" panose="020B0609020204030204" pitchFamily="49" charset="0"/>
              </a:rPr>
              <a:t>age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input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'Enter your age: 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  <a:cs typeface="Times New Roman" panose="02020603050405020304" pitchFamily="18" charset="0"/>
              </a:rPr>
              <a:t>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if</a:t>
            </a:r>
            <a:r>
              <a:rPr lang="en-US" dirty="0">
                <a:latin typeface="Consolas" panose="020B0609020204030204" pitchFamily="49" charset="0"/>
              </a:rPr>
              <a:t> age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==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'Not old, not young!'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 err="1">
                <a:solidFill>
                  <a:srgbClr val="00B050"/>
                </a:solidFill>
                <a:latin typeface="Consolas" panose="020B0609020204030204" pitchFamily="49" charset="0"/>
              </a:rPr>
              <a:t>elif</a:t>
            </a:r>
            <a:r>
              <a:rPr lang="en-US" dirty="0">
                <a:latin typeface="Consolas" panose="020B0609020204030204" pitchFamily="49" charset="0"/>
              </a:rPr>
              <a:t> age </a:t>
            </a:r>
            <a:r>
              <a:rPr lang="en-US" dirty="0">
                <a:solidFill>
                  <a:srgbClr val="FF0066"/>
                </a:solidFill>
                <a:latin typeface="Consolas" panose="020B0609020204030204" pitchFamily="49" charset="0"/>
              </a:rPr>
              <a:t>&lt;</a:t>
            </a:r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en-US" dirty="0">
                <a:solidFill>
                  <a:srgbClr val="9933FF"/>
                </a:solidFill>
                <a:latin typeface="Consolas" panose="020B0609020204030204" pitchFamily="49" charset="0"/>
              </a:rPr>
              <a:t>20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</a:p>
          <a:p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'You are young.'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else:</a:t>
            </a:r>
          </a:p>
          <a:p>
            <a:r>
              <a:rPr lang="en-US" dirty="0">
                <a:solidFill>
                  <a:schemeClr val="bg1"/>
                </a:solidFill>
                <a:latin typeface="Consolas" panose="020B0609020204030204" pitchFamily="49" charset="0"/>
              </a:rPr>
              <a:t>	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>
                <a:solidFill>
                  <a:srgbClr val="F1700F"/>
                </a:solidFill>
                <a:latin typeface="Consolas" panose="020B0609020204030204" pitchFamily="49" charset="0"/>
              </a:rPr>
              <a:t>'Oh, you are old.'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Control Structures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/>
              <a:t>Showing different messages to the user based on his/her age. Just a simple example.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marL="548640" lvl="2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B050"/>
                </a:solidFill>
              </a:rPr>
              <a:t>if</a:t>
            </a:r>
            <a:r>
              <a:rPr lang="en-US" sz="2400" dirty="0"/>
              <a:t>(expression1)</a:t>
            </a:r>
            <a:r>
              <a:rPr lang="en-US" sz="2400" dirty="0">
                <a:solidFill>
                  <a:srgbClr val="00B050"/>
                </a:solidFill>
              </a:rPr>
              <a:t> 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  <a:p>
            <a:pPr marL="548640" lvl="2" indent="0">
              <a:lnSpc>
                <a:spcPct val="150000"/>
              </a:lnSpc>
              <a:buNone/>
            </a:pPr>
            <a:r>
              <a:rPr lang="en-US" sz="2400" dirty="0" err="1">
                <a:solidFill>
                  <a:srgbClr val="00B050"/>
                </a:solidFill>
              </a:rPr>
              <a:t>elif</a:t>
            </a:r>
            <a:r>
              <a:rPr lang="en-US" sz="2400" dirty="0"/>
              <a:t>(expression2)</a:t>
            </a:r>
            <a:r>
              <a:rPr lang="en-US" sz="2400" dirty="0">
                <a:solidFill>
                  <a:srgbClr val="00B050"/>
                </a:solidFill>
              </a:rPr>
              <a:t>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  <a:br>
              <a:rPr lang="en-US" sz="2400" dirty="0"/>
            </a:br>
            <a:r>
              <a:rPr lang="en-US" sz="2400" dirty="0">
                <a:solidFill>
                  <a:srgbClr val="00B050"/>
                </a:solidFill>
              </a:rPr>
              <a:t>else: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1302827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608320" y="5516250"/>
            <a:ext cx="1142245" cy="669925"/>
          </a:xfrm>
        </p:spPr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193554" y="1192707"/>
            <a:ext cx="76538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Problem: control structure of the program by iteration.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Users: Noushin Hajarolasvadi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Target System: GNU/Linux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Interface: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Pycharm</a:t>
            </a:r>
            <a:endParaRPr lang="en-US" dirty="0">
              <a:solidFill>
                <a:schemeClr val="bg1">
                  <a:lumMod val="50000"/>
                </a:schemeClr>
              </a:solidFill>
              <a:latin typeface="Consolas" panose="020B0609020204030204" pitchFamily="49" charset="0"/>
            </a:endParaRP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Consolas" panose="020B0609020204030204" pitchFamily="49" charset="0"/>
              </a:rPr>
              <a:t>'''</a:t>
            </a:r>
          </a:p>
          <a:p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for 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 in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range</a:t>
            </a:r>
            <a:r>
              <a:rPr lang="en-US" dirty="0">
                <a:latin typeface="Consolas" panose="020B0609020204030204" pitchFamily="49" charset="0"/>
              </a:rPr>
              <a:t>(1000)</a:t>
            </a: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:</a:t>
            </a:r>
            <a:b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</a:br>
            <a:r>
              <a:rPr lang="en-US" dirty="0">
                <a:solidFill>
                  <a:srgbClr val="00B050"/>
                </a:solidFill>
                <a:latin typeface="Consolas" panose="020B0609020204030204" pitchFamily="49" charset="0"/>
              </a:rPr>
              <a:t>    </a:t>
            </a:r>
            <a:r>
              <a:rPr lang="en-US" dirty="0">
                <a:solidFill>
                  <a:srgbClr val="002060"/>
                </a:solidFill>
                <a:latin typeface="Consolas" panose="020B0609020204030204" pitchFamily="49" charset="0"/>
              </a:rPr>
              <a:t>print</a:t>
            </a:r>
            <a:r>
              <a:rPr lang="en-US" dirty="0">
                <a:latin typeface="Consolas" panose="020B0609020204030204" pitchFamily="49" charset="0"/>
              </a:rPr>
              <a:t>(</a:t>
            </a:r>
            <a:r>
              <a:rPr lang="en-US" dirty="0" err="1">
                <a:latin typeface="Consolas" panose="020B0609020204030204" pitchFamily="49" charset="0"/>
              </a:rPr>
              <a:t>i</a:t>
            </a:r>
            <a:r>
              <a:rPr lang="en-US" dirty="0">
                <a:latin typeface="Consolas" panose="020B0609020204030204" pitchFamily="49" charset="0"/>
              </a:rPr>
              <a:t>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Control</a:t>
              </a:r>
              <a:r>
                <a:rPr lang="en-US" dirty="0">
                  <a:solidFill>
                    <a:srgbClr val="FF0066"/>
                  </a:solidFill>
                </a:rPr>
                <a:t> </a:t>
              </a:r>
              <a:r>
                <a:rPr lang="en-US" dirty="0">
                  <a:solidFill>
                    <a:srgbClr val="005696"/>
                  </a:solidFill>
                </a:rPr>
                <a:t>Structures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553248" y="1212189"/>
            <a:ext cx="354811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dirty="0"/>
              <a:t>Create the sequence of numbers between 0 and 1000 and display it to the user.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  <a:p>
            <a:pPr marL="548640" lvl="2" indent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00B050"/>
                </a:solidFill>
              </a:rPr>
              <a:t>for </a:t>
            </a:r>
            <a:r>
              <a:rPr lang="en-US" sz="2400" dirty="0" err="1"/>
              <a:t>i</a:t>
            </a:r>
            <a:r>
              <a:rPr lang="en-US" sz="2400" dirty="0">
                <a:solidFill>
                  <a:srgbClr val="00B050"/>
                </a:solidFill>
              </a:rPr>
              <a:t> in </a:t>
            </a:r>
            <a:r>
              <a:rPr lang="en-US" sz="2400" dirty="0"/>
              <a:t>sequence</a:t>
            </a:r>
            <a:r>
              <a:rPr lang="en-US" sz="2400" dirty="0">
                <a:solidFill>
                  <a:srgbClr val="00B050"/>
                </a:solidFill>
              </a:rPr>
              <a:t>:</a:t>
            </a:r>
            <a:br>
              <a:rPr lang="en-US" sz="2400" dirty="0">
                <a:solidFill>
                  <a:srgbClr val="00B050"/>
                </a:solidFill>
              </a:rPr>
            </a:br>
            <a:r>
              <a:rPr lang="en-US" sz="2400" dirty="0">
                <a:solidFill>
                  <a:srgbClr val="00B050"/>
                </a:solidFill>
              </a:rPr>
              <a:t>    </a:t>
            </a:r>
            <a:r>
              <a:rPr lang="en-US" sz="2400" dirty="0"/>
              <a:t>statement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956701" y="3429000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</a:t>
            </a:r>
          </a:p>
        </p:txBody>
      </p:sp>
      <p:cxnSp>
        <p:nvCxnSpPr>
          <p:cNvPr id="7" name="Straight Arrow Connector 6"/>
          <p:cNvCxnSpPr>
            <a:stCxn id="3" idx="2"/>
            <a:endCxn id="19" idx="0"/>
          </p:cNvCxnSpPr>
          <p:nvPr/>
        </p:nvCxnSpPr>
        <p:spPr>
          <a:xfrm flipH="1">
            <a:off x="5460514" y="3969327"/>
            <a:ext cx="2389806" cy="7898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20" idx="0"/>
          </p:cNvCxnSpPr>
          <p:nvPr/>
        </p:nvCxnSpPr>
        <p:spPr>
          <a:xfrm flipH="1">
            <a:off x="7853941" y="3969327"/>
            <a:ext cx="0" cy="96993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2"/>
          </p:cNvCxnSpPr>
          <p:nvPr/>
        </p:nvCxnSpPr>
        <p:spPr>
          <a:xfrm>
            <a:off x="7850320" y="3969327"/>
            <a:ext cx="2375849" cy="74281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>
          <a:xfrm>
            <a:off x="4566895" y="4759157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range(a)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960322" y="4939266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range(a, b)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409091" y="4759157"/>
            <a:ext cx="1787237" cy="540327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range(a, b, c)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4566895" y="5382608"/>
            <a:ext cx="178723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418932" y="5405995"/>
            <a:ext cx="2124301" cy="846520"/>
            <a:chOff x="2836398" y="5793729"/>
            <a:chExt cx="2124301" cy="846520"/>
          </a:xfrm>
        </p:grpSpPr>
        <p:sp>
          <p:nvSpPr>
            <p:cNvPr id="28" name="TextBox 27"/>
            <p:cNvSpPr txBox="1"/>
            <p:nvPr/>
          </p:nvSpPr>
          <p:spPr>
            <a:xfrm>
              <a:off x="4434593" y="5808741"/>
              <a:ext cx="5261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a-1</a:t>
              </a: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2836398" y="5793729"/>
              <a:ext cx="1764709" cy="846520"/>
              <a:chOff x="2836398" y="5793729"/>
              <a:chExt cx="1764709" cy="846520"/>
            </a:xfrm>
          </p:grpSpPr>
          <p:sp>
            <p:nvSpPr>
              <p:cNvPr id="49" name="Arc 48"/>
              <p:cNvSpPr/>
              <p:nvPr/>
            </p:nvSpPr>
            <p:spPr>
              <a:xfrm rot="5400000" flipV="1">
                <a:off x="3939619" y="5969741"/>
                <a:ext cx="365760" cy="274320"/>
              </a:xfrm>
              <a:prstGeom prst="arc">
                <a:avLst>
                  <a:gd name="adj1" fmla="val 16128569"/>
                  <a:gd name="adj2" fmla="val 5256265"/>
                </a:avLst>
              </a:prstGeom>
              <a:ln>
                <a:solidFill>
                  <a:srgbClr val="00569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8" name="Group 7"/>
              <p:cNvGrpSpPr/>
              <p:nvPr/>
            </p:nvGrpSpPr>
            <p:grpSpPr>
              <a:xfrm>
                <a:off x="2836398" y="5793729"/>
                <a:ext cx="1764709" cy="846520"/>
                <a:chOff x="2836398" y="5793729"/>
                <a:chExt cx="1764709" cy="846520"/>
              </a:xfrm>
            </p:grpSpPr>
            <p:sp>
              <p:nvSpPr>
                <p:cNvPr id="33" name="Arc 32"/>
                <p:cNvSpPr/>
                <p:nvPr/>
              </p:nvSpPr>
              <p:spPr>
                <a:xfrm rot="5400000" flipV="1">
                  <a:off x="3278355" y="5971066"/>
                  <a:ext cx="365760" cy="274320"/>
                </a:xfrm>
                <a:prstGeom prst="arc">
                  <a:avLst>
                    <a:gd name="adj1" fmla="val 16128569"/>
                    <a:gd name="adj2" fmla="val 5256265"/>
                  </a:avLst>
                </a:prstGeom>
                <a:ln>
                  <a:solidFill>
                    <a:srgbClr val="00569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4" name="Group 3"/>
                <p:cNvGrpSpPr/>
                <p:nvPr/>
              </p:nvGrpSpPr>
              <p:grpSpPr>
                <a:xfrm>
                  <a:off x="2836398" y="5793729"/>
                  <a:ext cx="1764709" cy="846520"/>
                  <a:chOff x="5220742" y="5500886"/>
                  <a:chExt cx="1764709" cy="846520"/>
                </a:xfrm>
              </p:grpSpPr>
              <p:sp>
                <p:nvSpPr>
                  <p:cNvPr id="27" name="TextBox 26"/>
                  <p:cNvSpPr txBox="1"/>
                  <p:nvPr/>
                </p:nvSpPr>
                <p:spPr>
                  <a:xfrm>
                    <a:off x="5220742" y="5515898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0</a:t>
                    </a:r>
                  </a:p>
                </p:txBody>
              </p:sp>
              <p:sp>
                <p:nvSpPr>
                  <p:cNvPr id="34" name="Arc 33"/>
                  <p:cNvSpPr/>
                  <p:nvPr/>
                </p:nvSpPr>
                <p:spPr>
                  <a:xfrm rot="5400000" flipV="1">
                    <a:off x="53744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52709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55503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47" name="Arc 46"/>
                  <p:cNvSpPr/>
                  <p:nvPr/>
                </p:nvSpPr>
                <p:spPr>
                  <a:xfrm rot="5400000" flipV="1">
                    <a:off x="65936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TextBox 47"/>
                  <p:cNvSpPr txBox="1"/>
                  <p:nvPr/>
                </p:nvSpPr>
                <p:spPr>
                  <a:xfrm>
                    <a:off x="65282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6248772" y="5947296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2" name="TextBox 1"/>
                  <p:cNvSpPr txBox="1"/>
                  <p:nvPr/>
                </p:nvSpPr>
                <p:spPr>
                  <a:xfrm>
                    <a:off x="5956751" y="5500886"/>
                    <a:ext cx="64805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rgbClr val="0070C0"/>
                        </a:solidFill>
                      </a:rPr>
                      <a:t>...</a:t>
                    </a:r>
                  </a:p>
                </p:txBody>
              </p:sp>
            </p:grpSp>
          </p:grpSp>
        </p:grpSp>
      </p:grpSp>
      <p:grpSp>
        <p:nvGrpSpPr>
          <p:cNvPr id="51" name="Group 50"/>
          <p:cNvGrpSpPr/>
          <p:nvPr/>
        </p:nvGrpSpPr>
        <p:grpSpPr>
          <a:xfrm>
            <a:off x="6857596" y="5516887"/>
            <a:ext cx="2138728" cy="846520"/>
            <a:chOff x="2836398" y="5793729"/>
            <a:chExt cx="2138728" cy="846520"/>
          </a:xfrm>
        </p:grpSpPr>
        <p:sp>
          <p:nvSpPr>
            <p:cNvPr id="52" name="TextBox 51"/>
            <p:cNvSpPr txBox="1"/>
            <p:nvPr/>
          </p:nvSpPr>
          <p:spPr>
            <a:xfrm>
              <a:off x="4434593" y="5808741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b-1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836398" y="5793729"/>
              <a:ext cx="1764709" cy="846520"/>
              <a:chOff x="2836398" y="5793729"/>
              <a:chExt cx="1764709" cy="846520"/>
            </a:xfrm>
          </p:grpSpPr>
          <p:sp>
            <p:nvSpPr>
              <p:cNvPr id="54" name="Arc 53"/>
              <p:cNvSpPr/>
              <p:nvPr/>
            </p:nvSpPr>
            <p:spPr>
              <a:xfrm rot="5400000" flipV="1">
                <a:off x="3939619" y="5969741"/>
                <a:ext cx="365760" cy="274320"/>
              </a:xfrm>
              <a:prstGeom prst="arc">
                <a:avLst>
                  <a:gd name="adj1" fmla="val 16128569"/>
                  <a:gd name="adj2" fmla="val 5256265"/>
                </a:avLst>
              </a:prstGeom>
              <a:ln>
                <a:solidFill>
                  <a:srgbClr val="00569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2836398" y="5793729"/>
                <a:ext cx="1764709" cy="846520"/>
                <a:chOff x="2836398" y="5793729"/>
                <a:chExt cx="1764709" cy="846520"/>
              </a:xfrm>
            </p:grpSpPr>
            <p:sp>
              <p:nvSpPr>
                <p:cNvPr id="56" name="Arc 55"/>
                <p:cNvSpPr/>
                <p:nvPr/>
              </p:nvSpPr>
              <p:spPr>
                <a:xfrm rot="5400000" flipV="1">
                  <a:off x="3278355" y="5971066"/>
                  <a:ext cx="365760" cy="274320"/>
                </a:xfrm>
                <a:prstGeom prst="arc">
                  <a:avLst>
                    <a:gd name="adj1" fmla="val 16128569"/>
                    <a:gd name="adj2" fmla="val 5256265"/>
                  </a:avLst>
                </a:prstGeom>
                <a:ln>
                  <a:solidFill>
                    <a:srgbClr val="00569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7" name="Group 56"/>
                <p:cNvGrpSpPr/>
                <p:nvPr/>
              </p:nvGrpSpPr>
              <p:grpSpPr>
                <a:xfrm>
                  <a:off x="2836398" y="5793729"/>
                  <a:ext cx="1764709" cy="846520"/>
                  <a:chOff x="5220742" y="5500886"/>
                  <a:chExt cx="1764709" cy="846520"/>
                </a:xfrm>
              </p:grpSpPr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5220742" y="5515898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a</a:t>
                    </a:r>
                  </a:p>
                </p:txBody>
              </p:sp>
              <p:sp>
                <p:nvSpPr>
                  <p:cNvPr id="59" name="Arc 58"/>
                  <p:cNvSpPr/>
                  <p:nvPr/>
                </p:nvSpPr>
                <p:spPr>
                  <a:xfrm rot="5400000" flipV="1">
                    <a:off x="53744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52709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1" name="TextBox 60"/>
                  <p:cNvSpPr txBox="1"/>
                  <p:nvPr/>
                </p:nvSpPr>
                <p:spPr>
                  <a:xfrm>
                    <a:off x="55503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2" name="Arc 61"/>
                  <p:cNvSpPr/>
                  <p:nvPr/>
                </p:nvSpPr>
                <p:spPr>
                  <a:xfrm rot="5400000" flipV="1">
                    <a:off x="65936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TextBox 62"/>
                  <p:cNvSpPr txBox="1"/>
                  <p:nvPr/>
                </p:nvSpPr>
                <p:spPr>
                  <a:xfrm>
                    <a:off x="65282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6248772" y="5947296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+1</a:t>
                    </a:r>
                  </a:p>
                </p:txBody>
              </p:sp>
              <p:sp>
                <p:nvSpPr>
                  <p:cNvPr id="65" name="TextBox 64"/>
                  <p:cNvSpPr txBox="1"/>
                  <p:nvPr/>
                </p:nvSpPr>
                <p:spPr>
                  <a:xfrm>
                    <a:off x="5956751" y="5500886"/>
                    <a:ext cx="64805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rgbClr val="0070C0"/>
                        </a:solidFill>
                      </a:rPr>
                      <a:t>...</a:t>
                    </a:r>
                  </a:p>
                </p:txBody>
              </p:sp>
            </p:grpSp>
          </p:grpSp>
        </p:grpSp>
      </p:grpSp>
      <p:grpSp>
        <p:nvGrpSpPr>
          <p:cNvPr id="66" name="Group 65"/>
          <p:cNvGrpSpPr/>
          <p:nvPr/>
        </p:nvGrpSpPr>
        <p:grpSpPr>
          <a:xfrm>
            <a:off x="9346493" y="5339655"/>
            <a:ext cx="2138728" cy="846520"/>
            <a:chOff x="2836398" y="5793729"/>
            <a:chExt cx="2138728" cy="846520"/>
          </a:xfrm>
        </p:grpSpPr>
        <p:sp>
          <p:nvSpPr>
            <p:cNvPr id="67" name="TextBox 66"/>
            <p:cNvSpPr txBox="1"/>
            <p:nvPr/>
          </p:nvSpPr>
          <p:spPr>
            <a:xfrm>
              <a:off x="4434593" y="5808741"/>
              <a:ext cx="5405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/>
                <a:t>b-1</a:t>
              </a:r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2836398" y="5793729"/>
              <a:ext cx="1764709" cy="846520"/>
              <a:chOff x="2836398" y="5793729"/>
              <a:chExt cx="1764709" cy="846520"/>
            </a:xfrm>
          </p:grpSpPr>
          <p:sp>
            <p:nvSpPr>
              <p:cNvPr id="69" name="Arc 68"/>
              <p:cNvSpPr/>
              <p:nvPr/>
            </p:nvSpPr>
            <p:spPr>
              <a:xfrm rot="5400000" flipV="1">
                <a:off x="3939619" y="5969741"/>
                <a:ext cx="365760" cy="274320"/>
              </a:xfrm>
              <a:prstGeom prst="arc">
                <a:avLst>
                  <a:gd name="adj1" fmla="val 16128569"/>
                  <a:gd name="adj2" fmla="val 5256265"/>
                </a:avLst>
              </a:prstGeom>
              <a:ln>
                <a:solidFill>
                  <a:srgbClr val="005696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0" name="Group 69"/>
              <p:cNvGrpSpPr/>
              <p:nvPr/>
            </p:nvGrpSpPr>
            <p:grpSpPr>
              <a:xfrm>
                <a:off x="2836398" y="5793729"/>
                <a:ext cx="1764709" cy="846520"/>
                <a:chOff x="2836398" y="5793729"/>
                <a:chExt cx="1764709" cy="846520"/>
              </a:xfrm>
            </p:grpSpPr>
            <p:sp>
              <p:nvSpPr>
                <p:cNvPr id="71" name="Arc 70"/>
                <p:cNvSpPr/>
                <p:nvPr/>
              </p:nvSpPr>
              <p:spPr>
                <a:xfrm rot="5400000" flipV="1">
                  <a:off x="3278355" y="5971066"/>
                  <a:ext cx="365760" cy="274320"/>
                </a:xfrm>
                <a:prstGeom prst="arc">
                  <a:avLst>
                    <a:gd name="adj1" fmla="val 16128569"/>
                    <a:gd name="adj2" fmla="val 5256265"/>
                  </a:avLst>
                </a:prstGeom>
                <a:ln>
                  <a:solidFill>
                    <a:srgbClr val="005696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72" name="Group 71"/>
                <p:cNvGrpSpPr/>
                <p:nvPr/>
              </p:nvGrpSpPr>
              <p:grpSpPr>
                <a:xfrm>
                  <a:off x="2836398" y="5793729"/>
                  <a:ext cx="1764709" cy="846520"/>
                  <a:chOff x="5220742" y="5500886"/>
                  <a:chExt cx="1764709" cy="846520"/>
                </a:xfrm>
              </p:grpSpPr>
              <p:sp>
                <p:nvSpPr>
                  <p:cNvPr id="73" name="TextBox 72"/>
                  <p:cNvSpPr txBox="1"/>
                  <p:nvPr/>
                </p:nvSpPr>
                <p:spPr>
                  <a:xfrm>
                    <a:off x="5220742" y="5515898"/>
                    <a:ext cx="31290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a</a:t>
                    </a:r>
                  </a:p>
                </p:txBody>
              </p:sp>
              <p:sp>
                <p:nvSpPr>
                  <p:cNvPr id="74" name="Arc 73"/>
                  <p:cNvSpPr/>
                  <p:nvPr/>
                </p:nvSpPr>
                <p:spPr>
                  <a:xfrm rot="5400000" flipV="1">
                    <a:off x="53744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52709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76" name="TextBox 75"/>
                  <p:cNvSpPr txBox="1"/>
                  <p:nvPr/>
                </p:nvSpPr>
                <p:spPr>
                  <a:xfrm>
                    <a:off x="55503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77" name="Arc 76"/>
                  <p:cNvSpPr/>
                  <p:nvPr/>
                </p:nvSpPr>
                <p:spPr>
                  <a:xfrm rot="5400000" flipV="1">
                    <a:off x="6593604" y="5665523"/>
                    <a:ext cx="365760" cy="274320"/>
                  </a:xfrm>
                  <a:prstGeom prst="arc">
                    <a:avLst>
                      <a:gd name="adj1" fmla="val 16128569"/>
                      <a:gd name="adj2" fmla="val 5256265"/>
                    </a:avLst>
                  </a:prstGeom>
                  <a:ln>
                    <a:solidFill>
                      <a:srgbClr val="005696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TextBox 77"/>
                  <p:cNvSpPr txBox="1"/>
                  <p:nvPr/>
                </p:nvSpPr>
                <p:spPr>
                  <a:xfrm>
                    <a:off x="6528275" y="5947294"/>
                    <a:ext cx="457176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79" name="TextBox 78"/>
                  <p:cNvSpPr txBox="1"/>
                  <p:nvPr/>
                </p:nvSpPr>
                <p:spPr>
                  <a:xfrm>
                    <a:off x="6248772" y="5947296"/>
                    <a:ext cx="527468" cy="40011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000" b="1" dirty="0"/>
                      <a:t>+c</a:t>
                    </a:r>
                  </a:p>
                </p:txBody>
              </p:sp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5956751" y="5500886"/>
                    <a:ext cx="648056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400" dirty="0">
                        <a:solidFill>
                          <a:srgbClr val="0070C0"/>
                        </a:solidFill>
                      </a:rPr>
                      <a:t>...</a:t>
                    </a:r>
                  </a:p>
                </p:txBody>
              </p:sp>
            </p:grpSp>
          </p:grpSp>
        </p:grpSp>
      </p:grpSp>
      <p:cxnSp>
        <p:nvCxnSpPr>
          <p:cNvPr id="81" name="Straight Arrow Connector 80"/>
          <p:cNvCxnSpPr/>
          <p:nvPr/>
        </p:nvCxnSpPr>
        <p:spPr>
          <a:xfrm>
            <a:off x="6954162" y="5559241"/>
            <a:ext cx="178723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/>
          <p:cNvCxnSpPr/>
          <p:nvPr/>
        </p:nvCxnSpPr>
        <p:spPr>
          <a:xfrm>
            <a:off x="9393139" y="5379141"/>
            <a:ext cx="1787237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3625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553247" y="153076"/>
            <a:ext cx="10757881" cy="1046136"/>
            <a:chOff x="553247" y="153076"/>
            <a:chExt cx="10757881" cy="1046136"/>
          </a:xfrm>
        </p:grpSpPr>
        <p:sp>
          <p:nvSpPr>
            <p:cNvPr id="1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Homework</a:t>
              </a:r>
            </a:p>
          </p:txBody>
        </p:sp>
        <p:cxnSp>
          <p:nvCxnSpPr>
            <p:cNvPr id="11" name="Straight Connector 10"/>
            <p:cNvCxnSpPr/>
            <p:nvPr/>
          </p:nvCxnSpPr>
          <p:spPr>
            <a:xfrm flipV="1">
              <a:off x="654848" y="1094509"/>
              <a:ext cx="106562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Text Placeholder 3"/>
          <p:cNvSpPr txBox="1">
            <a:spLocks/>
          </p:cNvSpPr>
          <p:nvPr/>
        </p:nvSpPr>
        <p:spPr>
          <a:xfrm>
            <a:off x="636378" y="1212189"/>
            <a:ext cx="10674750" cy="54257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Implement a program that gets work hours of 10 employees and calculates the salaries for one month based on the following table: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8370035"/>
              </p:ext>
            </p:extLst>
          </p:nvPr>
        </p:nvGraphicFramePr>
        <p:xfrm>
          <a:off x="1918988" y="2880976"/>
          <a:ext cx="8127999" cy="14833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27046753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130289298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96529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work 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Coeff</a:t>
                      </a:r>
                      <a:r>
                        <a:rPr lang="en-US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salary per hour ($)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137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40 hours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993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&gt; 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170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&lt; 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22443"/>
                  </a:ext>
                </a:extLst>
              </a:tr>
            </a:tbl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7712750"/>
              </p:ext>
            </p:extLst>
          </p:nvPr>
        </p:nvGraphicFramePr>
        <p:xfrm>
          <a:off x="2922287" y="5043922"/>
          <a:ext cx="6121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Equation" r:id="rId4" imgW="6121080" imgH="457200" progId="Equation.DSMT4">
                  <p:embed/>
                </p:oleObj>
              </mc:Choice>
              <mc:Fallback>
                <p:oleObj name="Equation" r:id="rId4" imgW="612108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22287" y="5043922"/>
                        <a:ext cx="6121400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749806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340987" y="2420347"/>
            <a:ext cx="5677178" cy="2017306"/>
            <a:chOff x="553247" y="153076"/>
            <a:chExt cx="10757881" cy="1046136"/>
          </a:xfrm>
        </p:grpSpPr>
        <p:sp>
          <p:nvSpPr>
            <p:cNvPr id="8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6000" dirty="0">
                  <a:solidFill>
                    <a:srgbClr val="005696"/>
                  </a:solidFill>
                </a:rPr>
                <a:t>Thank you for attention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654848" y="1094509"/>
              <a:ext cx="106562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6467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4294967295"/>
          </p:nvPr>
        </p:nvSpPr>
        <p:spPr>
          <a:xfrm>
            <a:off x="0" y="1198563"/>
            <a:ext cx="4768850" cy="5211762"/>
          </a:xfrm>
          <a:noFill/>
        </p:spPr>
        <p:txBody>
          <a:bodyPr>
            <a:normAutofit/>
          </a:bodyPr>
          <a:lstStyle/>
          <a:p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Open source</a:t>
            </a: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Syntax as simple as English</a:t>
            </a: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A large, active, collaborative community</a:t>
            </a: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Extensive packages for almost any task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5055488" y="1195098"/>
            <a:ext cx="5969001" cy="5234432"/>
            <a:chOff x="643063" y="1436688"/>
            <a:chExt cx="5969001" cy="5234432"/>
          </a:xfrm>
        </p:grpSpPr>
        <p:grpSp>
          <p:nvGrpSpPr>
            <p:cNvPr id="28" name="Group 27"/>
            <p:cNvGrpSpPr/>
            <p:nvPr/>
          </p:nvGrpSpPr>
          <p:grpSpPr>
            <a:xfrm>
              <a:off x="643063" y="5043488"/>
              <a:ext cx="5969001" cy="1627632"/>
              <a:chOff x="4884863" y="658368"/>
              <a:chExt cx="5969001" cy="1627632"/>
            </a:xfrm>
          </p:grpSpPr>
          <p:sp>
            <p:nvSpPr>
              <p:cNvPr id="35" name="TextBox 34"/>
              <p:cNvSpPr txBox="1"/>
              <p:nvPr/>
            </p:nvSpPr>
            <p:spPr>
              <a:xfrm rot="16200000">
                <a:off x="4253927" y="1289304"/>
                <a:ext cx="1627632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0070C0"/>
                    </a:solidFill>
                    <a:latin typeface="Arial Black" panose="020B0A04020102020204" pitchFamily="34" charset="0"/>
                  </a:rPr>
                  <a:t>C language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5270500" y="661355"/>
                <a:ext cx="5583364" cy="1611945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#include &lt;</a:t>
                </a:r>
                <a:r>
                  <a:rPr lang="en-US" dirty="0" err="1">
                    <a:solidFill>
                      <a:schemeClr val="accent3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stdio.h</a:t>
                </a:r>
                <a:r>
                  <a:rPr lang="en-US" dirty="0">
                    <a:solidFill>
                      <a:schemeClr val="accent3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&gt;</a:t>
                </a:r>
              </a:p>
              <a:p>
                <a:r>
                  <a:rPr lang="en-US" dirty="0" err="1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int</a:t>
                </a:r>
                <a:r>
                  <a:rPr lang="en-US" dirty="0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 main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(){</a:t>
                </a:r>
              </a:p>
              <a:p>
                <a:r>
                  <a:rPr lang="en-US" dirty="0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	</a:t>
                </a:r>
                <a:r>
                  <a:rPr lang="en-US" dirty="0" err="1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printf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(</a:t>
                </a:r>
                <a:r>
                  <a:rPr lang="en-US" dirty="0">
                    <a:solidFill>
                      <a:srgbClr val="0070C0"/>
                    </a:solidFill>
                    <a:latin typeface="Tw Cen MT" panose="020B0602020104020603" pitchFamily="34" charset="0"/>
                  </a:rPr>
                  <a:t>'Hello, World!'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);</a:t>
                </a:r>
              </a:p>
              <a:p>
                <a:r>
                  <a:rPr lang="en-US" dirty="0">
                    <a:solidFill>
                      <a:schemeClr val="tx1"/>
                    </a:solidFill>
                    <a:latin typeface="Tw Cen MT" panose="020B0602020104020603" pitchFamily="34" charset="0"/>
                  </a:rPr>
                  <a:t>	return </a:t>
                </a:r>
                <a:r>
                  <a:rPr lang="en-US" dirty="0">
                    <a:solidFill>
                      <a:srgbClr val="7030A0"/>
                    </a:solidFill>
                    <a:latin typeface="Tw Cen MT" panose="020B0602020104020603" pitchFamily="34" charset="0"/>
                  </a:rPr>
                  <a:t>0</a:t>
                </a:r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;</a:t>
                </a:r>
              </a:p>
              <a:p>
                <a:r>
                  <a:rPr lang="en-US" dirty="0">
                    <a:solidFill>
                      <a:srgbClr val="FF0000"/>
                    </a:solidFill>
                    <a:latin typeface="Tw Cen MT" panose="020B0602020104020603" pitchFamily="34" charset="0"/>
                  </a:rPr>
                  <a:t>}</a:t>
                </a:r>
              </a:p>
            </p:txBody>
          </p:sp>
        </p:grpSp>
        <p:grpSp>
          <p:nvGrpSpPr>
            <p:cNvPr id="29" name="Group 28"/>
            <p:cNvGrpSpPr/>
            <p:nvPr/>
          </p:nvGrpSpPr>
          <p:grpSpPr>
            <a:xfrm>
              <a:off x="643063" y="1436688"/>
              <a:ext cx="5969001" cy="1627632"/>
              <a:chOff x="4884863" y="2944368"/>
              <a:chExt cx="5969001" cy="1627632"/>
            </a:xfrm>
          </p:grpSpPr>
          <p:sp>
            <p:nvSpPr>
              <p:cNvPr id="33" name="TextBox 32"/>
              <p:cNvSpPr txBox="1"/>
              <p:nvPr/>
            </p:nvSpPr>
            <p:spPr>
              <a:xfrm rot="16200000">
                <a:off x="4253927" y="3575304"/>
                <a:ext cx="1627632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00B050"/>
                    </a:solidFill>
                    <a:latin typeface="Arial Black" panose="020B0A04020102020204" pitchFamily="34" charset="0"/>
                  </a:rPr>
                  <a:t>python</a:t>
                </a: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5270500" y="2947355"/>
                <a:ext cx="5583364" cy="161194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print</a:t>
                </a:r>
                <a:r>
                  <a:rPr lang="en-US" dirty="0">
                    <a:solidFill>
                      <a:schemeClr val="bg1"/>
                    </a:solidFill>
                    <a:latin typeface="Tw Cen MT" panose="020B0602020104020603" pitchFamily="34" charset="0"/>
                  </a:rPr>
                  <a:t>(</a:t>
                </a:r>
                <a:r>
                  <a:rPr lang="en-US" dirty="0">
                    <a:solidFill>
                      <a:schemeClr val="accent5">
                        <a:lumMod val="75000"/>
                      </a:schemeClr>
                    </a:solidFill>
                    <a:latin typeface="Tw Cen MT" panose="020B0602020104020603" pitchFamily="34" charset="0"/>
                  </a:rPr>
                  <a:t>'Hello, World!'</a:t>
                </a:r>
                <a:r>
                  <a:rPr lang="en-US" dirty="0">
                    <a:solidFill>
                      <a:schemeClr val="bg1"/>
                    </a:solidFill>
                    <a:latin typeface="Tw Cen MT" panose="020B0602020104020603" pitchFamily="34" charset="0"/>
                  </a:rPr>
                  <a:t>)</a:t>
                </a: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643063" y="3227388"/>
              <a:ext cx="5969001" cy="1627632"/>
              <a:chOff x="4884863" y="2944368"/>
              <a:chExt cx="5969001" cy="1627632"/>
            </a:xfrm>
          </p:grpSpPr>
          <p:sp>
            <p:nvSpPr>
              <p:cNvPr id="31" name="TextBox 30"/>
              <p:cNvSpPr txBox="1"/>
              <p:nvPr/>
            </p:nvSpPr>
            <p:spPr>
              <a:xfrm rot="16200000">
                <a:off x="4253927" y="3575304"/>
                <a:ext cx="1627632" cy="3657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rgbClr val="AB2400"/>
                    </a:solidFill>
                    <a:latin typeface="Arial Black" panose="020B0A04020102020204" pitchFamily="34" charset="0"/>
                  </a:rPr>
                  <a:t>java</a:t>
                </a: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5270500" y="2947355"/>
                <a:ext cx="5583364" cy="1611945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public class Hello{</a:t>
                </a:r>
              </a:p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	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public static void main(String </a:t>
                </a:r>
                <a:r>
                  <a:rPr lang="en-US" dirty="0" err="1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argv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[]){</a:t>
                </a:r>
              </a:p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		</a:t>
                </a:r>
                <a:r>
                  <a:rPr lang="en-US" dirty="0" err="1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system.out.println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(</a:t>
                </a:r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'Hello, World!'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);</a:t>
                </a:r>
              </a:p>
              <a:p>
                <a:r>
                  <a:rPr lang="en-US" dirty="0">
                    <a:solidFill>
                      <a:srgbClr val="00B0F0"/>
                    </a:solidFill>
                    <a:latin typeface="Tw Cen MT" panose="020B0602020104020603" pitchFamily="34" charset="0"/>
                  </a:rPr>
                  <a:t>	</a:t>
                </a:r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}</a:t>
                </a:r>
              </a:p>
              <a:p>
                <a:r>
                  <a:rPr lang="en-US" dirty="0">
                    <a:solidFill>
                      <a:srgbClr val="002060"/>
                    </a:solidFill>
                    <a:latin typeface="Tw Cen MT" panose="020B0602020104020603" pitchFamily="34" charset="0"/>
                  </a:rPr>
                  <a:t>}</a:t>
                </a:r>
              </a:p>
            </p:txBody>
          </p:sp>
        </p:grpSp>
      </p:grpSp>
      <p:sp>
        <p:nvSpPr>
          <p:cNvPr id="18" name="Title 40"/>
          <p:cNvSpPr txBox="1">
            <a:spLocks/>
          </p:cNvSpPr>
          <p:nvPr/>
        </p:nvSpPr>
        <p:spPr>
          <a:xfrm>
            <a:off x="553247" y="153076"/>
            <a:ext cx="10757881" cy="10461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005696"/>
                </a:solidFill>
              </a:rPr>
              <a:t>Why Python?</a:t>
            </a:r>
            <a:endParaRPr lang="en-US" sz="2200" dirty="0">
              <a:solidFill>
                <a:srgbClr val="005696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54848" y="1129049"/>
            <a:ext cx="107578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065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853607" y="1215576"/>
            <a:ext cx="7284828" cy="4906224"/>
            <a:chOff x="5156201" y="831782"/>
            <a:chExt cx="8239580" cy="508098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6201" y="1461217"/>
              <a:ext cx="8239580" cy="4451545"/>
            </a:xfrm>
            <a:prstGeom prst="rect">
              <a:avLst/>
            </a:prstGeom>
          </p:spPr>
        </p:pic>
        <p:sp>
          <p:nvSpPr>
            <p:cNvPr id="14" name="Right Arrow 13"/>
            <p:cNvSpPr/>
            <p:nvPr/>
          </p:nvSpPr>
          <p:spPr>
            <a:xfrm rot="19741127">
              <a:off x="6667500" y="1340763"/>
              <a:ext cx="508000" cy="43180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7186900" y="831782"/>
              <a:ext cx="1892300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python.org</a:t>
              </a:r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8514499" y="4289697"/>
              <a:ext cx="1892300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Windows</a:t>
              </a:r>
            </a:p>
          </p:txBody>
        </p:sp>
        <p:sp>
          <p:nvSpPr>
            <p:cNvPr id="19" name="Right Arrow 18"/>
            <p:cNvSpPr/>
            <p:nvPr/>
          </p:nvSpPr>
          <p:spPr>
            <a:xfrm rot="1858873" flipV="1">
              <a:off x="7995099" y="3946586"/>
              <a:ext cx="508000" cy="431800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itle 40"/>
          <p:cNvSpPr txBox="1">
            <a:spLocks/>
          </p:cNvSpPr>
          <p:nvPr/>
        </p:nvSpPr>
        <p:spPr>
          <a:xfrm>
            <a:off x="553247" y="153076"/>
            <a:ext cx="10757881" cy="10461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005696"/>
                </a:solidFill>
              </a:rPr>
              <a:t>Installing Python</a:t>
            </a:r>
          </a:p>
          <a:p>
            <a:pPr algn="ctr"/>
            <a:r>
              <a:rPr lang="en-US" sz="2200" dirty="0">
                <a:solidFill>
                  <a:srgbClr val="FF0000"/>
                </a:solidFill>
              </a:rPr>
              <a:t>Windows users</a:t>
            </a:r>
          </a:p>
        </p:txBody>
      </p:sp>
      <p:sp>
        <p:nvSpPr>
          <p:cNvPr id="13" name="Text Placeholder 25"/>
          <p:cNvSpPr txBox="1">
            <a:spLocks/>
          </p:cNvSpPr>
          <p:nvPr/>
        </p:nvSpPr>
        <p:spPr>
          <a:xfrm>
            <a:off x="0" y="1503053"/>
            <a:ext cx="3853607" cy="459968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Version of Python to Install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54848" y="1129049"/>
            <a:ext cx="10757880" cy="0"/>
          </a:xfrm>
          <a:prstGeom prst="line">
            <a:avLst/>
          </a:prstGeom>
          <a:ln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84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426" y="918614"/>
            <a:ext cx="4469166" cy="2470229"/>
          </a:xfrm>
          <a:prstGeom prst="rect">
            <a:avLst/>
          </a:prstGeom>
        </p:spPr>
      </p:pic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372377" y="2216109"/>
            <a:ext cx="5033588" cy="4535345"/>
            <a:chOff x="4317653" y="1906938"/>
            <a:chExt cx="5033588" cy="4535345"/>
          </a:xfrm>
        </p:grpSpPr>
        <p:grpSp>
          <p:nvGrpSpPr>
            <p:cNvPr id="28" name="Group 27"/>
            <p:cNvGrpSpPr/>
            <p:nvPr/>
          </p:nvGrpSpPr>
          <p:grpSpPr>
            <a:xfrm>
              <a:off x="4317653" y="1990738"/>
              <a:ext cx="4683250" cy="4451545"/>
              <a:chOff x="1379800" y="871220"/>
              <a:chExt cx="4683250" cy="4451545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79800" y="871220"/>
                <a:ext cx="4683250" cy="4451545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>
                <a:off x="2016994" y="3263900"/>
                <a:ext cx="3733800" cy="2921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2029694" y="4292600"/>
                <a:ext cx="3733800" cy="2921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2" name="Straight Arrow Connector 31"/>
            <p:cNvCxnSpPr/>
            <p:nvPr/>
          </p:nvCxnSpPr>
          <p:spPr>
            <a:xfrm flipV="1">
              <a:off x="8701347" y="1920576"/>
              <a:ext cx="649894" cy="3637592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V="1">
              <a:off x="8701347" y="1906938"/>
              <a:ext cx="624494" cy="266688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320613" y="153076"/>
            <a:ext cx="11092115" cy="1046136"/>
            <a:chOff x="320613" y="153076"/>
            <a:chExt cx="11092115" cy="1046136"/>
          </a:xfrm>
        </p:grpSpPr>
        <p:sp>
          <p:nvSpPr>
            <p:cNvPr id="13" name="Title 40"/>
            <p:cNvSpPr txBox="1">
              <a:spLocks/>
            </p:cNvSpPr>
            <p:nvPr/>
          </p:nvSpPr>
          <p:spPr>
            <a:xfrm>
              <a:off x="320613" y="153076"/>
              <a:ext cx="10990516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Installing Python</a:t>
              </a:r>
            </a:p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Windows users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30" name="Text Placeholder 25"/>
          <p:cNvSpPr txBox="1">
            <a:spLocks/>
          </p:cNvSpPr>
          <p:nvPr/>
        </p:nvSpPr>
        <p:spPr>
          <a:xfrm>
            <a:off x="392277" y="1339485"/>
            <a:ext cx="3954700" cy="471805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version of Python to install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Python executable installer</a:t>
            </a:r>
          </a:p>
        </p:txBody>
      </p:sp>
    </p:spTree>
    <p:extLst>
      <p:ext uri="{BB962C8B-B14F-4D97-AF65-F5344CB8AC3E}">
        <p14:creationId xmlns:p14="http://schemas.microsoft.com/office/powerpoint/2010/main" val="141814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767" y="3522459"/>
            <a:ext cx="5219532" cy="323113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917254" y="291320"/>
            <a:ext cx="5219534" cy="3231139"/>
            <a:chOff x="0" y="111630"/>
            <a:chExt cx="5219534" cy="3231139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1630"/>
              <a:ext cx="5219534" cy="3231139"/>
            </a:xfrm>
            <a:prstGeom prst="rect">
              <a:avLst/>
            </a:prstGeom>
          </p:spPr>
        </p:pic>
        <p:sp>
          <p:nvSpPr>
            <p:cNvPr id="11" name="Right Arrow 10"/>
            <p:cNvSpPr/>
            <p:nvPr/>
          </p:nvSpPr>
          <p:spPr>
            <a:xfrm rot="2698833" flipH="1" flipV="1">
              <a:off x="3448998" y="1511298"/>
              <a:ext cx="508000" cy="4318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897345" y="2887675"/>
              <a:ext cx="508000" cy="431800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/>
            <p:cNvSpPr>
              <a:spLocks noChangeAspect="1"/>
            </p:cNvSpPr>
            <p:nvPr/>
          </p:nvSpPr>
          <p:spPr>
            <a:xfrm>
              <a:off x="411839" y="2876877"/>
              <a:ext cx="457200" cy="4572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1</a:t>
              </a:r>
            </a:p>
          </p:txBody>
        </p:sp>
        <p:sp>
          <p:nvSpPr>
            <p:cNvPr id="20" name="Oval 19"/>
            <p:cNvSpPr>
              <a:spLocks noChangeAspect="1"/>
            </p:cNvSpPr>
            <p:nvPr/>
          </p:nvSpPr>
          <p:spPr>
            <a:xfrm>
              <a:off x="3923270" y="1893263"/>
              <a:ext cx="457200" cy="457200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FF0000"/>
                  </a:solidFill>
                  <a:latin typeface="Arial Black" panose="020B0A04020102020204" pitchFamily="34" charset="0"/>
                </a:rPr>
                <a:t>2</a:t>
              </a:r>
            </a:p>
          </p:txBody>
        </p:sp>
      </p:grpSp>
      <p:sp>
        <p:nvSpPr>
          <p:cNvPr id="6" name="Bent Arrow 5"/>
          <p:cNvSpPr/>
          <p:nvPr/>
        </p:nvSpPr>
        <p:spPr>
          <a:xfrm rot="5400000" flipV="1">
            <a:off x="5893575" y="2443898"/>
            <a:ext cx="1052946" cy="994412"/>
          </a:xfrm>
          <a:prstGeom prst="ben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 rot="2698833" flipH="1" flipV="1">
            <a:off x="6663254" y="5907185"/>
            <a:ext cx="508000" cy="431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/>
          <p:nvPr/>
        </p:nvGrpSpPr>
        <p:grpSpPr>
          <a:xfrm>
            <a:off x="539843" y="153077"/>
            <a:ext cx="10872885" cy="1046136"/>
            <a:chOff x="539843" y="153077"/>
            <a:chExt cx="10872885" cy="1046136"/>
          </a:xfrm>
        </p:grpSpPr>
        <p:sp>
          <p:nvSpPr>
            <p:cNvPr id="23" name="Title 40"/>
            <p:cNvSpPr txBox="1">
              <a:spLocks/>
            </p:cNvSpPr>
            <p:nvPr/>
          </p:nvSpPr>
          <p:spPr>
            <a:xfrm>
              <a:off x="539843" y="153077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4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dirty="0">
                  <a:solidFill>
                    <a:srgbClr val="005696"/>
                  </a:solidFill>
                </a:rPr>
                <a:t>Installing Python</a:t>
              </a:r>
            </a:p>
            <a:p>
              <a:r>
                <a:rPr lang="en-US" sz="2200" dirty="0">
                  <a:solidFill>
                    <a:srgbClr val="FF0000"/>
                  </a:solidFill>
                </a:rPr>
                <a:t>Windows users</a:t>
              </a: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6" name="Text Placeholder 25"/>
          <p:cNvSpPr txBox="1">
            <a:spLocks/>
          </p:cNvSpPr>
          <p:nvPr/>
        </p:nvSpPr>
        <p:spPr>
          <a:xfrm>
            <a:off x="257130" y="1723658"/>
            <a:ext cx="3954700" cy="4731688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version of Python to install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Python executable installer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Run executable installer</a:t>
            </a:r>
          </a:p>
        </p:txBody>
      </p:sp>
    </p:spTree>
    <p:extLst>
      <p:ext uri="{BB962C8B-B14F-4D97-AF65-F5344CB8AC3E}">
        <p14:creationId xmlns:p14="http://schemas.microsoft.com/office/powerpoint/2010/main" val="4051338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3960329" y="1220471"/>
            <a:ext cx="8089713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C:\Users\Username\AppData\Local\Programs\Python\Python38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26207" y="6187618"/>
            <a:ext cx="5397500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Interactive mode -&gt; Command  line Interactive(CLI) 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974178" y="1851015"/>
            <a:ext cx="8089713" cy="4246071"/>
            <a:chOff x="91077" y="1614404"/>
            <a:chExt cx="8089713" cy="424607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077" y="1614404"/>
              <a:ext cx="8089713" cy="4246071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1224443" y="2516307"/>
              <a:ext cx="1856073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Python prompt</a:t>
              </a:r>
            </a:p>
          </p:txBody>
        </p:sp>
        <p:cxnSp>
          <p:nvCxnSpPr>
            <p:cNvPr id="3" name="Straight Arrow Connector 2"/>
            <p:cNvCxnSpPr/>
            <p:nvPr/>
          </p:nvCxnSpPr>
          <p:spPr>
            <a:xfrm flipH="1" flipV="1">
              <a:off x="520700" y="2552700"/>
              <a:ext cx="660400" cy="3429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2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Installing Python</a:t>
              </a:r>
            </a:p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Windows users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0" name="Text Placeholder 25"/>
          <p:cNvSpPr txBox="1">
            <a:spLocks/>
          </p:cNvSpPr>
          <p:nvPr/>
        </p:nvSpPr>
        <p:spPr>
          <a:xfrm>
            <a:off x="553248" y="1220471"/>
            <a:ext cx="3407081" cy="4876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version of Python to install</a:t>
            </a: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Python executable installer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Run executable installer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 Python is installed successfully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45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100530" y="1199212"/>
            <a:ext cx="4134559" cy="595434"/>
          </a:xfrm>
          <a:prstGeom prst="roundRect">
            <a:avLst/>
          </a:prstGeom>
          <a:solidFill>
            <a:srgbClr val="0056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Open 'Start' menu and type '</a:t>
            </a:r>
            <a:r>
              <a:rPr lang="en-US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cmd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'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140455" y="1864808"/>
            <a:ext cx="7947627" cy="4171494"/>
            <a:chOff x="178054" y="1618691"/>
            <a:chExt cx="7947627" cy="417149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054" y="1618691"/>
              <a:ext cx="7947627" cy="4171494"/>
            </a:xfrm>
            <a:prstGeom prst="rect">
              <a:avLst/>
            </a:prstGeom>
          </p:spPr>
        </p:pic>
        <p:sp>
          <p:nvSpPr>
            <p:cNvPr id="11" name="Rounded Rectangle 10"/>
            <p:cNvSpPr/>
            <p:nvPr/>
          </p:nvSpPr>
          <p:spPr>
            <a:xfrm>
              <a:off x="2115170" y="3131283"/>
              <a:ext cx="1411251" cy="595434"/>
            </a:xfrm>
            <a:prstGeom prst="roundRect">
              <a:avLst/>
            </a:prstGeom>
            <a:solidFill>
              <a:srgbClr val="0056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pip -V</a:t>
              </a:r>
            </a:p>
          </p:txBody>
        </p:sp>
        <p:cxnSp>
          <p:nvCxnSpPr>
            <p:cNvPr id="13" name="Straight Arrow Connector 12"/>
            <p:cNvCxnSpPr/>
            <p:nvPr/>
          </p:nvCxnSpPr>
          <p:spPr>
            <a:xfrm flipH="1" flipV="1">
              <a:off x="1454770" y="2788383"/>
              <a:ext cx="660400" cy="3429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12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Installing Python</a:t>
              </a:r>
            </a:p>
            <a:p>
              <a:pPr algn="ctr"/>
              <a:r>
                <a:rPr lang="en-US" sz="2200" dirty="0">
                  <a:solidFill>
                    <a:srgbClr val="FF0000"/>
                  </a:solidFill>
                </a:rPr>
                <a:t>Windows users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0" name="Text Placeholder 25"/>
          <p:cNvSpPr txBox="1">
            <a:spLocks/>
          </p:cNvSpPr>
          <p:nvPr/>
        </p:nvSpPr>
        <p:spPr>
          <a:xfrm>
            <a:off x="553248" y="1220471"/>
            <a:ext cx="3407081" cy="4876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1: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Select version of Python to install</a:t>
            </a: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2: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Python executable installer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3: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Run executable installer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4: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 Python is installed successfully</a:t>
            </a:r>
          </a:p>
          <a:p>
            <a:pPr marL="0" indent="0">
              <a:buNone/>
            </a:pP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Step 5: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Verify pip is installed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604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914400" y="1138238"/>
            <a:ext cx="11277600" cy="79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Integrated Development Environment (Text Editor)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985" y="2727057"/>
            <a:ext cx="1900364" cy="19003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425" y="2786443"/>
            <a:ext cx="1900364" cy="17815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122" y="2786438"/>
            <a:ext cx="1781591" cy="178159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86315" y="4798466"/>
            <a:ext cx="179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PyCharm</a:t>
            </a:r>
            <a:endParaRPr lang="en-US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203582" y="4798461"/>
            <a:ext cx="179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  <a:cs typeface="Times New Roman" panose="02020603050405020304" pitchFamily="18" charset="0"/>
              </a:rPr>
              <a:t>Eclipse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96162" y="4798460"/>
            <a:ext cx="17970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rial Black" panose="020B0A04020102020204" pitchFamily="34" charset="0"/>
                <a:cs typeface="Times New Roman" panose="02020603050405020304" pitchFamily="18" charset="0"/>
              </a:rPr>
              <a:t>Spyder</a:t>
            </a:r>
            <a:endParaRPr lang="en-US" sz="24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20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5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Python IDE</a:t>
              </a: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0542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650232" y="1447889"/>
            <a:ext cx="4868863" cy="109696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variable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a unit of data with an identifier, which is held in your computer's memory;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650232" y="2553132"/>
            <a:ext cx="4874724" cy="2537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SzPct val="85000"/>
              <a:buFont typeface="Wingdings" pitchFamily="2" charset="2"/>
              <a:buNone/>
              <a:defRPr sz="1400" kern="120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There are two stages to creating a variable, the first is to create the container and stick an identifying label on it: this is called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initialization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second is to put a value into it: this is called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assignment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460875" y="5277603"/>
            <a:ext cx="29354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variable = value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033788" y="1023061"/>
            <a:ext cx="4882008" cy="5614848"/>
            <a:chOff x="404618" y="657936"/>
            <a:chExt cx="4882008" cy="5614848"/>
          </a:xfrm>
        </p:grpSpPr>
        <p:grpSp>
          <p:nvGrpSpPr>
            <p:cNvPr id="36" name="Group 35"/>
            <p:cNvGrpSpPr/>
            <p:nvPr/>
          </p:nvGrpSpPr>
          <p:grpSpPr>
            <a:xfrm>
              <a:off x="2802756" y="1256100"/>
              <a:ext cx="2483870" cy="5016684"/>
              <a:chOff x="2802756" y="1256100"/>
              <a:chExt cx="2483870" cy="5016684"/>
            </a:xfrm>
          </p:grpSpPr>
          <p:sp>
            <p:nvSpPr>
              <p:cNvPr id="11" name="Flowchart: Document 10"/>
              <p:cNvSpPr/>
              <p:nvPr/>
            </p:nvSpPr>
            <p:spPr>
              <a:xfrm>
                <a:off x="2807984" y="1256100"/>
                <a:ext cx="2468880" cy="5016684"/>
              </a:xfrm>
              <a:prstGeom prst="flowChartDocumen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29" name="Straight Connector 28"/>
              <p:cNvCxnSpPr/>
              <p:nvPr/>
            </p:nvCxnSpPr>
            <p:spPr>
              <a:xfrm>
                <a:off x="2802756" y="1739900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2805256" y="2207090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2807756" y="2674280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2817746" y="3171454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2802756" y="3674502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2802756" y="4186667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2802756" y="4718514"/>
                <a:ext cx="246888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Straight Arrow Connector 37"/>
            <p:cNvCxnSpPr/>
            <p:nvPr/>
          </p:nvCxnSpPr>
          <p:spPr>
            <a:xfrm>
              <a:off x="2023669" y="2428404"/>
              <a:ext cx="64008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1134811" y="2090248"/>
              <a:ext cx="8258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</a:rPr>
                <a:t>age</a:t>
              </a:r>
            </a:p>
          </p:txBody>
        </p:sp>
        <p:sp>
          <p:nvSpPr>
            <p:cNvPr id="41" name="Right Brace 40"/>
            <p:cNvSpPr/>
            <p:nvPr/>
          </p:nvSpPr>
          <p:spPr>
            <a:xfrm rot="5400000">
              <a:off x="1364351" y="2507058"/>
              <a:ext cx="366785" cy="755969"/>
            </a:xfrm>
            <a:prstGeom prst="righ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04618" y="3049908"/>
              <a:ext cx="2393604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initialization</a:t>
              </a:r>
              <a:endParaRPr lang="en-US" sz="3200" dirty="0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810484" y="2215717"/>
              <a:ext cx="2453890" cy="445471"/>
            </a:xfrm>
            <a:prstGeom prst="rect">
              <a:avLst/>
            </a:prstGeom>
            <a:solidFill>
              <a:srgbClr val="FFFFAB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810649" y="2171929"/>
              <a:ext cx="2466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35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269805" y="657936"/>
              <a:ext cx="16433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memory</a:t>
              </a:r>
              <a:endParaRPr lang="en-US" sz="32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3247" y="153076"/>
            <a:ext cx="10859481" cy="1046136"/>
            <a:chOff x="553247" y="153076"/>
            <a:chExt cx="10859481" cy="1046136"/>
          </a:xfrm>
        </p:grpSpPr>
        <p:sp>
          <p:nvSpPr>
            <p:cNvPr id="25" name="Title 40"/>
            <p:cNvSpPr txBox="1">
              <a:spLocks/>
            </p:cNvSpPr>
            <p:nvPr/>
          </p:nvSpPr>
          <p:spPr>
            <a:xfrm>
              <a:off x="553247" y="153076"/>
              <a:ext cx="10757881" cy="104613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t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800" b="1" kern="1200" cap="none" baseline="0">
                  <a:blipFill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tile tx="6350" ty="-127000" sx="65000" sy="64000" flip="none" algn="tl"/>
                  </a:blip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dirty="0">
                  <a:solidFill>
                    <a:srgbClr val="005696"/>
                  </a:solidFill>
                </a:rPr>
                <a:t>Variables and Data Types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654848" y="1129049"/>
              <a:ext cx="10757880" cy="0"/>
            </a:xfrm>
            <a:prstGeom prst="line">
              <a:avLst/>
            </a:prstGeom>
            <a:ln/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8418585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816</TotalTime>
  <Words>1084</Words>
  <Application>Microsoft Office PowerPoint</Application>
  <PresentationFormat>Широкоэкранный</PresentationFormat>
  <Paragraphs>304</Paragraphs>
  <Slides>19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Arial Black</vt:lpstr>
      <vt:lpstr>Calibri</vt:lpstr>
      <vt:lpstr>Century Gothic</vt:lpstr>
      <vt:lpstr>Consolas</vt:lpstr>
      <vt:lpstr>Times New Roman</vt:lpstr>
      <vt:lpstr>Tw Cen MT</vt:lpstr>
      <vt:lpstr>Wingdings</vt:lpstr>
      <vt:lpstr>Wingdings 3</vt:lpstr>
      <vt:lpstr>Сектор</vt:lpstr>
      <vt:lpstr>Equation</vt:lpstr>
      <vt:lpstr>The lecture 1 Introduction to python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 Coding for  Biginners</dc:title>
  <dc:creator>Noushin Hajar</dc:creator>
  <cp:lastModifiedBy>Владислав Карюкин</cp:lastModifiedBy>
  <cp:revision>142</cp:revision>
  <dcterms:created xsi:type="dcterms:W3CDTF">2020-03-03T18:31:50Z</dcterms:created>
  <dcterms:modified xsi:type="dcterms:W3CDTF">2021-09-02T10:41:19Z</dcterms:modified>
</cp:coreProperties>
</file>